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8.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9.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1"/>
  </p:sldMasterIdLst>
  <p:notesMasterIdLst>
    <p:notesMasterId r:id="rId21"/>
  </p:notesMasterIdLst>
  <p:handoutMasterIdLst>
    <p:handoutMasterId r:id="rId22"/>
  </p:handoutMasterIdLst>
  <p:sldIdLst>
    <p:sldId id="256" r:id="rId2"/>
    <p:sldId id="295" r:id="rId3"/>
    <p:sldId id="294" r:id="rId4"/>
    <p:sldId id="268" r:id="rId5"/>
    <p:sldId id="296" r:id="rId6"/>
    <p:sldId id="266" r:id="rId7"/>
    <p:sldId id="292" r:id="rId8"/>
    <p:sldId id="293" r:id="rId9"/>
    <p:sldId id="301" r:id="rId10"/>
    <p:sldId id="297" r:id="rId11"/>
    <p:sldId id="298" r:id="rId12"/>
    <p:sldId id="303" r:id="rId13"/>
    <p:sldId id="302" r:id="rId14"/>
    <p:sldId id="299" r:id="rId15"/>
    <p:sldId id="300" r:id="rId16"/>
    <p:sldId id="291" r:id="rId17"/>
    <p:sldId id="289" r:id="rId18"/>
    <p:sldId id="278"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544" y="-888"/>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image" Target="../media/image6.emf"/><Relationship Id="rId2"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4.emf"/><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7.emf"/><Relationship Id="rId1" Type="http://schemas.openxmlformats.org/officeDocument/2006/relationships/image" Target="../media/image12.emf"/><Relationship Id="rId2"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8.emf"/><Relationship Id="rId3"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2CA7A3-5E92-EE4F-AD0D-7ECB4723FEB9}" type="datetimeFigureOut">
              <a:rPr lang="en-US" smtClean="0"/>
              <a:t>3/15/16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89386B-66B9-0A4C-A005-9392C6A5A3E3}" type="slidenum">
              <a:rPr lang="en-US" smtClean="0"/>
              <a:t>‹#›</a:t>
            </a:fld>
            <a:endParaRPr lang="en-US"/>
          </a:p>
        </p:txBody>
      </p:sp>
    </p:spTree>
    <p:extLst>
      <p:ext uri="{BB962C8B-B14F-4D97-AF65-F5344CB8AC3E}">
        <p14:creationId xmlns:p14="http://schemas.microsoft.com/office/powerpoint/2010/main" val="2751820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BE9CF-3101-45CC-951F-51179D074B35}" type="datetimeFigureOut">
              <a:rPr lang="en-US" smtClean="0"/>
              <a:t>3/15/16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F13EB-E8A1-4CB0-97D1-1F9E2A8A9B7B}" type="slidenum">
              <a:rPr lang="en-US" smtClean="0"/>
              <a:t>‹#›</a:t>
            </a:fld>
            <a:endParaRPr lang="en-US"/>
          </a:p>
        </p:txBody>
      </p:sp>
    </p:spTree>
    <p:extLst>
      <p:ext uri="{BB962C8B-B14F-4D97-AF65-F5344CB8AC3E}">
        <p14:creationId xmlns:p14="http://schemas.microsoft.com/office/powerpoint/2010/main" val="72701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F13EB-E8A1-4CB0-97D1-1F9E2A8A9B7B}"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D57B0AA-AC8E-4463-ADAC-E87D09B82E4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50D449-2857-4E0F-BD59-1D30DFBF3F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50D449-2857-4E0F-BD59-1D30DFBF3F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50D449-2857-4E0F-BD59-1D30DFBF3F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E50D449-2857-4E0F-BD59-1D30DFBF3FA6}"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50D449-2857-4E0F-BD59-1D30DFBF3F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E50D449-2857-4E0F-BD59-1D30DFBF3F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E50D449-2857-4E0F-BD59-1D30DFBF3F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E50D449-2857-4E0F-BD59-1D30DFBF3FA6}"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DEAD11E-8E0E-4374-818C-E1896EA462B4}" type="datetimeFigureOut">
              <a:rPr lang="en-US" smtClean="0"/>
              <a:t>3/15/16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50D449-2857-4E0F-BD59-1D30DFBF3FA6}"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DEAD11E-8E0E-4374-818C-E1896EA462B4}" type="datetimeFigureOut">
              <a:rPr lang="en-US" smtClean="0"/>
              <a:t>3/15/16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E50D449-2857-4E0F-BD59-1D30DFBF3FA6}"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4.emf"/><Relationship Id="rId5" Type="http://schemas.openxmlformats.org/officeDocument/2006/relationships/image" Target="../media/image2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9.png"/><Relationship Id="rId5" Type="http://schemas.openxmlformats.org/officeDocument/2006/relationships/oleObject" Target="../embeddings/oleObject20.bin"/><Relationship Id="rId6" Type="http://schemas.openxmlformats.org/officeDocument/2006/relationships/image" Target="../media/image27.emf"/><Relationship Id="rId7" Type="http://schemas.openxmlformats.org/officeDocument/2006/relationships/oleObject" Target="../embeddings/oleObject21.bin"/><Relationship Id="rId8"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9.emf"/><Relationship Id="rId13" Type="http://schemas.openxmlformats.org/officeDocument/2006/relationships/image" Target="../media/image10.png"/><Relationship Id="rId14"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oleObject" Target="../embeddings/oleObject2.bin"/><Relationship Id="rId7" Type="http://schemas.openxmlformats.org/officeDocument/2006/relationships/image" Target="../media/image7.emf"/><Relationship Id="rId8" Type="http://schemas.openxmlformats.org/officeDocument/2006/relationships/oleObject" Target="../embeddings/oleObject3.bin"/><Relationship Id="rId9" Type="http://schemas.openxmlformats.org/officeDocument/2006/relationships/image" Target="../media/image8.emf"/><Relationship Id="rId10"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oleObject" Target="../embeddings/oleObject10.bin"/><Relationship Id="rId13"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7.xml"/><Relationship Id="rId4" Type="http://schemas.openxmlformats.org/officeDocument/2006/relationships/oleObject" Target="../embeddings/oleObject6.bin"/><Relationship Id="rId5" Type="http://schemas.openxmlformats.org/officeDocument/2006/relationships/image" Target="../media/image12.emf"/><Relationship Id="rId6" Type="http://schemas.openxmlformats.org/officeDocument/2006/relationships/oleObject" Target="../embeddings/oleObject7.bin"/><Relationship Id="rId7" Type="http://schemas.openxmlformats.org/officeDocument/2006/relationships/image" Target="../media/image13.emf"/><Relationship Id="rId8" Type="http://schemas.openxmlformats.org/officeDocument/2006/relationships/oleObject" Target="../embeddings/oleObject8.bin"/><Relationship Id="rId9" Type="http://schemas.openxmlformats.org/officeDocument/2006/relationships/image" Target="../media/image8.emf"/><Relationship Id="rId10"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notesSlide" Target="../notesSlides/notesSlide8.xml"/><Relationship Id="rId4" Type="http://schemas.openxmlformats.org/officeDocument/2006/relationships/oleObject" Target="../embeddings/oleObject11.bin"/><Relationship Id="rId5" Type="http://schemas.openxmlformats.org/officeDocument/2006/relationships/image" Target="../media/image12.emf"/><Relationship Id="rId6" Type="http://schemas.openxmlformats.org/officeDocument/2006/relationships/oleObject" Target="../embeddings/oleObject12.bin"/><Relationship Id="rId7" Type="http://schemas.openxmlformats.org/officeDocument/2006/relationships/image" Target="../media/image16.emf"/><Relationship Id="rId8" Type="http://schemas.openxmlformats.org/officeDocument/2006/relationships/oleObject" Target="../embeddings/oleObject13.bin"/><Relationship Id="rId9" Type="http://schemas.openxmlformats.org/officeDocument/2006/relationships/image" Target="../media/image8.emf"/><Relationship Id="rId10"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2.emf"/><Relationship Id="rId5" Type="http://schemas.openxmlformats.org/officeDocument/2006/relationships/oleObject" Target="../embeddings/oleObject17.bin"/><Relationship Id="rId6" Type="http://schemas.openxmlformats.org/officeDocument/2006/relationships/image" Target="../media/image18.emf"/><Relationship Id="rId7" Type="http://schemas.openxmlformats.org/officeDocument/2006/relationships/oleObject" Target="../embeddings/oleObject18.bin"/><Relationship Id="rId8"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
            <a:ext cx="7620000" cy="2514600"/>
          </a:xfrm>
        </p:spPr>
        <p:txBody>
          <a:bodyPr>
            <a:noAutofit/>
          </a:bodyPr>
          <a:lstStyle/>
          <a:p>
            <a:pPr algn="ctr"/>
            <a:r>
              <a:rPr lang="en-US" sz="3200" b="1" dirty="0" smtClean="0">
                <a:effectLst/>
              </a:rPr>
              <a:t>INTEGRATED SPREADSHEETS AS A PARADIGM OF TYPE II TECHNOLOGY APPLICATIONS IN MATHEMATICS TEACHER EDUCATION</a:t>
            </a:r>
            <a:endParaRPr lang="en-US" sz="3200" b="1" dirty="0">
              <a:effectLst/>
            </a:endParaRPr>
          </a:p>
        </p:txBody>
      </p:sp>
      <p:sp>
        <p:nvSpPr>
          <p:cNvPr id="3" name="Subtitle 2"/>
          <p:cNvSpPr>
            <a:spLocks noGrp="1"/>
          </p:cNvSpPr>
          <p:nvPr>
            <p:ph type="subTitle" idx="1"/>
          </p:nvPr>
        </p:nvSpPr>
        <p:spPr>
          <a:xfrm>
            <a:off x="1295400" y="2895600"/>
            <a:ext cx="7406640" cy="1752600"/>
          </a:xfrm>
        </p:spPr>
        <p:txBody>
          <a:bodyPr>
            <a:normAutofit/>
          </a:bodyPr>
          <a:lstStyle/>
          <a:p>
            <a:pPr algn="ctr"/>
            <a:r>
              <a:rPr lang="en-US" i="1" dirty="0" smtClean="0"/>
              <a:t>SERGEI ABRAMOVICH</a:t>
            </a:r>
          </a:p>
          <a:p>
            <a:pPr algn="ctr"/>
            <a:r>
              <a:rPr lang="en-US" i="1" dirty="0" smtClean="0"/>
              <a:t>STATE UNIVERSITY OF NEW YORK AT POTSDAM, USA</a:t>
            </a:r>
            <a:endParaRPr lang="en-US" i="1" dirty="0"/>
          </a:p>
        </p:txBody>
      </p:sp>
      <p:pic>
        <p:nvPicPr>
          <p:cNvPr id="5" name="Picture 4" descr="Screen shot 2014-05-16 at 9.18.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961467"/>
            <a:ext cx="3771900" cy="187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705600" cy="533400"/>
          </a:xfrm>
        </p:spPr>
        <p:txBody>
          <a:bodyPr>
            <a:normAutofit fontScale="90000"/>
          </a:bodyPr>
          <a:lstStyle/>
          <a:p>
            <a:r>
              <a:rPr lang="en-US" sz="3200" dirty="0" smtClean="0"/>
              <a:t>Using </a:t>
            </a:r>
            <a:r>
              <a:rPr lang="en-US" sz="3200" i="1" dirty="0" smtClean="0"/>
              <a:t>Maple</a:t>
            </a:r>
            <a:endParaRPr lang="en-US" sz="3200" i="1" dirty="0"/>
          </a:p>
        </p:txBody>
      </p:sp>
      <p:pic>
        <p:nvPicPr>
          <p:cNvPr id="11" name="Content Placeholder 10" descr="Screen Shot 2016-02-25 at 1.56.49 PM.png"/>
          <p:cNvPicPr>
            <a:picLocks noGrp="1" noChangeAspect="1"/>
          </p:cNvPicPr>
          <p:nvPr>
            <p:ph idx="1"/>
          </p:nvPr>
        </p:nvPicPr>
        <p:blipFill>
          <a:blip r:embed="rId2">
            <a:extLst>
              <a:ext uri="{28A0092B-C50C-407E-A947-70E740481C1C}">
                <a14:useLocalDpi xmlns:a14="http://schemas.microsoft.com/office/drawing/2010/main" val="0"/>
              </a:ext>
            </a:extLst>
          </a:blip>
          <a:srcRect l="-31934" r="-31934"/>
          <a:stretch>
            <a:fillRect/>
          </a:stretch>
        </p:blipFill>
        <p:spPr>
          <a:xfrm>
            <a:off x="1219200" y="838200"/>
            <a:ext cx="8689694" cy="5562600"/>
          </a:xfrm>
        </p:spPr>
      </p:pic>
    </p:spTree>
    <p:extLst>
      <p:ext uri="{BB962C8B-B14F-4D97-AF65-F5344CB8AC3E}">
        <p14:creationId xmlns:p14="http://schemas.microsoft.com/office/powerpoint/2010/main" val="31797345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934200" cy="609600"/>
          </a:xfrm>
        </p:spPr>
        <p:txBody>
          <a:bodyPr>
            <a:normAutofit/>
          </a:bodyPr>
          <a:lstStyle/>
          <a:p>
            <a:r>
              <a:rPr lang="en-US" sz="3200" dirty="0" smtClean="0"/>
              <a:t>Using </a:t>
            </a:r>
            <a:r>
              <a:rPr lang="en-US" sz="3200" i="1" dirty="0" smtClean="0"/>
              <a:t>Maple</a:t>
            </a:r>
            <a:endParaRPr lang="en-US" sz="3200" i="1" dirty="0"/>
          </a:p>
        </p:txBody>
      </p:sp>
      <p:pic>
        <p:nvPicPr>
          <p:cNvPr id="4" name="Content Placeholder 3" descr="Screen Shot 2016-03-01 at 2.19.15 PM.png"/>
          <p:cNvPicPr>
            <a:picLocks noGrp="1" noChangeAspect="1"/>
          </p:cNvPicPr>
          <p:nvPr>
            <p:ph idx="1"/>
          </p:nvPr>
        </p:nvPicPr>
        <p:blipFill>
          <a:blip r:embed="rId2">
            <a:extLst>
              <a:ext uri="{28A0092B-C50C-407E-A947-70E740481C1C}">
                <a14:useLocalDpi xmlns:a14="http://schemas.microsoft.com/office/drawing/2010/main" val="0"/>
              </a:ext>
            </a:extLst>
          </a:blip>
          <a:srcRect t="-45682" b="-45682"/>
          <a:stretch>
            <a:fillRect/>
          </a:stretch>
        </p:blipFill>
        <p:spPr>
          <a:xfrm>
            <a:off x="1435607" y="1447800"/>
            <a:ext cx="7617097" cy="4876800"/>
          </a:xfrm>
        </p:spPr>
      </p:pic>
    </p:spTree>
    <p:extLst>
      <p:ext uri="{BB962C8B-B14F-4D97-AF65-F5344CB8AC3E}">
        <p14:creationId xmlns:p14="http://schemas.microsoft.com/office/powerpoint/2010/main" val="16644518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934200" cy="609600"/>
          </a:xfrm>
        </p:spPr>
        <p:txBody>
          <a:bodyPr>
            <a:normAutofit/>
          </a:bodyPr>
          <a:lstStyle/>
          <a:p>
            <a:r>
              <a:rPr lang="en-US" sz="3200" dirty="0" smtClean="0"/>
              <a:t>Using </a:t>
            </a:r>
            <a:r>
              <a:rPr lang="en-US" sz="3200" i="1" dirty="0" smtClean="0"/>
              <a:t>Maple</a:t>
            </a:r>
            <a:endParaRPr lang="en-US" sz="3200" i="1" dirty="0"/>
          </a:p>
        </p:txBody>
      </p:sp>
      <p:pic>
        <p:nvPicPr>
          <p:cNvPr id="5" name="Content Placeholder 4" descr="Screen Shot 2016-03-01 at 2.21.12 PM.png"/>
          <p:cNvPicPr>
            <a:picLocks noGrp="1" noChangeAspect="1"/>
          </p:cNvPicPr>
          <p:nvPr>
            <p:ph idx="1"/>
          </p:nvPr>
        </p:nvPicPr>
        <p:blipFill>
          <a:blip r:embed="rId2">
            <a:extLst>
              <a:ext uri="{28A0092B-C50C-407E-A947-70E740481C1C}">
                <a14:useLocalDpi xmlns:a14="http://schemas.microsoft.com/office/drawing/2010/main" val="0"/>
              </a:ext>
            </a:extLst>
          </a:blip>
          <a:srcRect t="-85857" b="-85857"/>
          <a:stretch>
            <a:fillRect/>
          </a:stretch>
        </p:blipFill>
        <p:spPr/>
      </p:pic>
    </p:spTree>
    <p:extLst>
      <p:ext uri="{BB962C8B-B14F-4D97-AF65-F5344CB8AC3E}">
        <p14:creationId xmlns:p14="http://schemas.microsoft.com/office/powerpoint/2010/main" val="668689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391400" cy="685800"/>
          </a:xfrm>
        </p:spPr>
        <p:txBody>
          <a:bodyPr>
            <a:normAutofit/>
          </a:bodyPr>
          <a:lstStyle/>
          <a:p>
            <a:r>
              <a:rPr lang="en-US" sz="3200" dirty="0" smtClean="0"/>
              <a:t>Using </a:t>
            </a:r>
            <a:r>
              <a:rPr lang="en-US" sz="3200" i="1" dirty="0" smtClean="0"/>
              <a:t>Wolfram Alpha</a:t>
            </a:r>
            <a:endParaRPr lang="en-US" sz="3200" i="1" dirty="0"/>
          </a:p>
        </p:txBody>
      </p:sp>
      <p:pic>
        <p:nvPicPr>
          <p:cNvPr id="8" name="Content Placeholder 7"/>
          <p:cNvPicPr>
            <a:picLocks noGrp="1" noChangeAspect="1"/>
          </p:cNvPicPr>
          <p:nvPr>
            <p:ph idx="1"/>
          </p:nvPr>
        </p:nvPicPr>
        <p:blipFill>
          <a:blip r:embed="rId2"/>
          <a:srcRect l="6488" r="6488"/>
          <a:stretch>
            <a:fillRect/>
          </a:stretch>
        </p:blipFill>
        <p:spPr/>
      </p:pic>
      <p:sp>
        <p:nvSpPr>
          <p:cNvPr id="9" name="TextBox 8"/>
          <p:cNvSpPr txBox="1"/>
          <p:nvPr/>
        </p:nvSpPr>
        <p:spPr>
          <a:xfrm>
            <a:off x="6553200" y="2209800"/>
            <a:ext cx="1981200" cy="584776"/>
          </a:xfrm>
          <a:prstGeom prst="rect">
            <a:avLst/>
          </a:prstGeom>
          <a:noFill/>
        </p:spPr>
        <p:txBody>
          <a:bodyPr wrap="square" rtlCol="0">
            <a:spAutoFit/>
          </a:bodyPr>
          <a:lstStyle/>
          <a:p>
            <a:r>
              <a:rPr lang="en-US" sz="3200" i="1" dirty="0" smtClean="0"/>
              <a:t>x</a:t>
            </a:r>
            <a:r>
              <a:rPr lang="en-US" sz="3200" dirty="0" smtClean="0"/>
              <a:t> = </a:t>
            </a:r>
            <a:r>
              <a:rPr lang="en-US" sz="3200" i="1" dirty="0" smtClean="0"/>
              <a:t>a</a:t>
            </a:r>
            <a:r>
              <a:rPr lang="en-US" sz="3200" baseline="30000" dirty="0" smtClean="0"/>
              <a:t>2</a:t>
            </a:r>
            <a:r>
              <a:rPr lang="en-US" sz="3200" dirty="0" smtClean="0"/>
              <a:t>/</a:t>
            </a:r>
            <a:r>
              <a:rPr lang="en-US" sz="3200" i="1" dirty="0" smtClean="0"/>
              <a:t>b</a:t>
            </a:r>
            <a:endParaRPr lang="en-US" sz="3200" i="1" dirty="0"/>
          </a:p>
        </p:txBody>
      </p:sp>
    </p:spTree>
    <p:extLst>
      <p:ext uri="{BB962C8B-B14F-4D97-AF65-F5344CB8AC3E}">
        <p14:creationId xmlns:p14="http://schemas.microsoft.com/office/powerpoint/2010/main" val="36777256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391400" cy="685800"/>
          </a:xfrm>
        </p:spPr>
        <p:txBody>
          <a:bodyPr>
            <a:normAutofit/>
          </a:bodyPr>
          <a:lstStyle/>
          <a:p>
            <a:r>
              <a:rPr lang="en-US" sz="3200" dirty="0" smtClean="0"/>
              <a:t>From </a:t>
            </a:r>
            <a:r>
              <a:rPr lang="en-US" sz="3200" i="1" dirty="0" smtClean="0"/>
              <a:t>Maple</a:t>
            </a:r>
            <a:r>
              <a:rPr lang="en-US" sz="3200" dirty="0" smtClean="0"/>
              <a:t> to the </a:t>
            </a:r>
            <a:r>
              <a:rPr lang="en-US" sz="3200" i="1" dirty="0" smtClean="0"/>
              <a:t>Graphing Calculator</a:t>
            </a:r>
            <a:endParaRPr lang="en-US" sz="3200" i="1" dirty="0"/>
          </a:p>
        </p:txBody>
      </p:sp>
      <p:graphicFrame>
        <p:nvGraphicFramePr>
          <p:cNvPr id="7" name="Object 6"/>
          <p:cNvGraphicFramePr>
            <a:graphicFrameLocks noChangeAspect="1"/>
          </p:cNvGraphicFramePr>
          <p:nvPr>
            <p:extLst>
              <p:ext uri="{D42A27DB-BD31-4B8C-83A1-F6EECF244321}">
                <p14:modId xmlns:p14="http://schemas.microsoft.com/office/powerpoint/2010/main" val="2276175901"/>
              </p:ext>
            </p:extLst>
          </p:nvPr>
        </p:nvGraphicFramePr>
        <p:xfrm>
          <a:off x="1689100" y="990600"/>
          <a:ext cx="5716588" cy="457200"/>
        </p:xfrm>
        <a:graphic>
          <a:graphicData uri="http://schemas.openxmlformats.org/presentationml/2006/ole">
            <mc:AlternateContent xmlns:mc="http://schemas.openxmlformats.org/markup-compatibility/2006">
              <mc:Choice xmlns:v="urn:schemas-microsoft-com:vml" Requires="v">
                <p:oleObj spid="_x0000_s20497" name="Equation" r:id="rId3" imgW="2857500" imgH="228600" progId="Equation.DSMT4">
                  <p:embed/>
                </p:oleObj>
              </mc:Choice>
              <mc:Fallback>
                <p:oleObj name="Equation" r:id="rId3" imgW="2857500" imgH="228600" progId="Equation.DSMT4">
                  <p:embed/>
                  <p:pic>
                    <p:nvPicPr>
                      <p:cNvPr id="0" name=""/>
                      <p:cNvPicPr/>
                      <p:nvPr/>
                    </p:nvPicPr>
                    <p:blipFill>
                      <a:blip r:embed="rId4"/>
                      <a:stretch>
                        <a:fillRect/>
                      </a:stretch>
                    </p:blipFill>
                    <p:spPr>
                      <a:xfrm>
                        <a:off x="1689100" y="990600"/>
                        <a:ext cx="5716588" cy="457200"/>
                      </a:xfrm>
                      <a:prstGeom prst="rect">
                        <a:avLst/>
                      </a:prstGeom>
                    </p:spPr>
                  </p:pic>
                </p:oleObj>
              </mc:Fallback>
            </mc:AlternateContent>
          </a:graphicData>
        </a:graphic>
      </p:graphicFrame>
      <p:sp>
        <p:nvSpPr>
          <p:cNvPr id="3" name="Content Placeholder 2"/>
          <p:cNvSpPr>
            <a:spLocks noGrp="1"/>
          </p:cNvSpPr>
          <p:nvPr>
            <p:ph idx="1"/>
          </p:nvPr>
        </p:nvSpPr>
        <p:spPr>
          <a:xfrm>
            <a:off x="1219200" y="1524000"/>
            <a:ext cx="7498080" cy="4800600"/>
          </a:xfrm>
        </p:spPr>
        <p:txBody>
          <a:bodyPr/>
          <a:lstStyle/>
          <a:p>
            <a:endParaRPr lang="en-US" dirty="0"/>
          </a:p>
        </p:txBody>
      </p:sp>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1447800" y="1676400"/>
            <a:ext cx="69342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75691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498080" cy="1143000"/>
          </a:xfrm>
        </p:spPr>
        <p:txBody>
          <a:bodyPr>
            <a:normAutofit/>
          </a:bodyPr>
          <a:lstStyle/>
          <a:p>
            <a:r>
              <a:rPr lang="en-US" sz="3200" dirty="0" smtClean="0"/>
              <a:t>Spreadsheet confirms cycle of period seven</a:t>
            </a:r>
            <a:endParaRPr lang="en-US" sz="3200"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l="-73462" r="-73462"/>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58155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76200"/>
            <a:ext cx="7543800" cy="1967088"/>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From Pascal’s triangle to an open problem in mathematics: </a:t>
            </a:r>
            <a:br>
              <a:rPr lang="en-US" dirty="0" smtClean="0"/>
            </a:br>
            <a:r>
              <a:rPr lang="en-US" sz="2800" dirty="0" smtClean="0">
                <a:solidFill>
                  <a:srgbClr val="FF0000"/>
                </a:solidFill>
              </a:rPr>
              <a:t>Fibonacci</a:t>
            </a:r>
            <a:r>
              <a:rPr lang="en-US" sz="2800" dirty="0">
                <a:solidFill>
                  <a:srgbClr val="FF0000"/>
                </a:solidFill>
              </a:rPr>
              <a:t>-like polynomials don’t have complex roots</a:t>
            </a:r>
            <a:r>
              <a:rPr lang="en-US" sz="2800" dirty="0"/>
              <a:t/>
            </a:r>
            <a:br>
              <a:rPr lang="en-US" sz="2800" dirty="0"/>
            </a:br>
            <a:endParaRPr lang="en-US" sz="2800" dirty="0"/>
          </a:p>
        </p:txBody>
      </p:sp>
      <p:pic>
        <p:nvPicPr>
          <p:cNvPr id="4" name="Picture 3" descr="Screen shot 2014-03-06 at 3.41.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514600"/>
            <a:ext cx="3352800" cy="25146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401120828"/>
              </p:ext>
            </p:extLst>
          </p:nvPr>
        </p:nvGraphicFramePr>
        <p:xfrm>
          <a:off x="1066800" y="5257800"/>
          <a:ext cx="7980362" cy="544513"/>
        </p:xfrm>
        <a:graphic>
          <a:graphicData uri="http://schemas.openxmlformats.org/presentationml/2006/ole">
            <mc:AlternateContent xmlns:mc="http://schemas.openxmlformats.org/markup-compatibility/2006">
              <mc:Choice xmlns:v="urn:schemas-microsoft-com:vml" Requires="v">
                <p:oleObj spid="_x0000_s12314" name="Equation" r:id="rId5" imgW="3721100" imgH="254000" progId="Equation.DSMT4">
                  <p:embed/>
                </p:oleObj>
              </mc:Choice>
              <mc:Fallback>
                <p:oleObj name="Equation" r:id="rId5" imgW="3721100" imgH="254000" progId="Equation.DSMT4">
                  <p:embed/>
                  <p:pic>
                    <p:nvPicPr>
                      <p:cNvPr id="0" name=""/>
                      <p:cNvPicPr/>
                      <p:nvPr/>
                    </p:nvPicPr>
                    <p:blipFill>
                      <a:blip r:embed="rId6"/>
                      <a:stretch>
                        <a:fillRect/>
                      </a:stretch>
                    </p:blipFill>
                    <p:spPr>
                      <a:xfrm>
                        <a:off x="1066800" y="5257800"/>
                        <a:ext cx="7980362" cy="544513"/>
                      </a:xfrm>
                      <a:prstGeom prst="rect">
                        <a:avLst/>
                      </a:prstGeom>
                    </p:spPr>
                  </p:pic>
                </p:oleObj>
              </mc:Fallback>
            </mc:AlternateContent>
          </a:graphicData>
        </a:graphic>
      </p:graphicFrame>
      <p:sp>
        <p:nvSpPr>
          <p:cNvPr id="3" name="TextBox 2"/>
          <p:cNvSpPr txBox="1"/>
          <p:nvPr/>
        </p:nvSpPr>
        <p:spPr>
          <a:xfrm>
            <a:off x="3124200" y="6172200"/>
            <a:ext cx="4002568" cy="461665"/>
          </a:xfrm>
          <a:prstGeom prst="rect">
            <a:avLst/>
          </a:prstGeom>
          <a:noFill/>
        </p:spPr>
        <p:txBody>
          <a:bodyPr wrap="none" rtlCol="0">
            <a:spAutoFit/>
          </a:bodyPr>
          <a:lstStyle/>
          <a:p>
            <a:r>
              <a:rPr lang="en-US" sz="2400" i="1" dirty="0" smtClean="0"/>
              <a:t>Maple</a:t>
            </a:r>
            <a:r>
              <a:rPr lang="en-US" sz="2400" dirty="0" smtClean="0"/>
              <a:t>-based proof for </a:t>
            </a:r>
            <a:r>
              <a:rPr lang="en-US" sz="2400" i="1" dirty="0" smtClean="0"/>
              <a:t>n</a:t>
            </a:r>
            <a:r>
              <a:rPr lang="en-US" sz="2400" dirty="0" smtClean="0"/>
              <a:t> ≤ 100</a:t>
            </a: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1440602964"/>
              </p:ext>
            </p:extLst>
          </p:nvPr>
        </p:nvGraphicFramePr>
        <p:xfrm>
          <a:off x="4953000" y="2438400"/>
          <a:ext cx="3284112" cy="2590800"/>
        </p:xfrm>
        <a:graphic>
          <a:graphicData uri="http://schemas.openxmlformats.org/presentationml/2006/ole">
            <mc:AlternateContent xmlns:mc="http://schemas.openxmlformats.org/markup-compatibility/2006">
              <mc:Choice xmlns:v="urn:schemas-microsoft-com:vml" Requires="v">
                <p:oleObj spid="_x0000_s12315" name="Equation" r:id="rId7" imgW="1143000" imgH="901700" progId="Equation.DSMT4">
                  <p:embed/>
                </p:oleObj>
              </mc:Choice>
              <mc:Fallback>
                <p:oleObj name="Equation" r:id="rId7" imgW="1143000" imgH="901700" progId="Equation.DSMT4">
                  <p:embed/>
                  <p:pic>
                    <p:nvPicPr>
                      <p:cNvPr id="0" name=""/>
                      <p:cNvPicPr/>
                      <p:nvPr/>
                    </p:nvPicPr>
                    <p:blipFill>
                      <a:blip r:embed="rId8"/>
                      <a:stretch>
                        <a:fillRect/>
                      </a:stretch>
                    </p:blipFill>
                    <p:spPr>
                      <a:xfrm>
                        <a:off x="4953000" y="2438400"/>
                        <a:ext cx="3284112" cy="2590800"/>
                      </a:xfrm>
                      <a:prstGeom prst="rect">
                        <a:avLst/>
                      </a:prstGeom>
                    </p:spPr>
                  </p:pic>
                </p:oleObj>
              </mc:Fallback>
            </mc:AlternateContent>
          </a:graphicData>
        </a:graphic>
      </p:graphicFrame>
    </p:spTree>
    <p:extLst>
      <p:ext uri="{BB962C8B-B14F-4D97-AF65-F5344CB8AC3E}">
        <p14:creationId xmlns:p14="http://schemas.microsoft.com/office/powerpoint/2010/main" val="85062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pPr marL="82296" indent="0">
              <a:buNone/>
            </a:pPr>
            <a:r>
              <a:rPr lang="en-US" dirty="0"/>
              <a:t>“</a:t>
            </a:r>
            <a:r>
              <a:rPr lang="en-US" i="1" dirty="0"/>
              <a:t>This project allows a perspective [sic] math teacher to achieve a deeper understanding of content material which translates to a better educational experience for students in the classroom. Furthermore, the use of technology present in these explorations is stressed as an essential component of education by each of the three groups. It is for these reasons that this project, through its relation to the goals and expectations set forth by these groups, serves as an appropriate capstone experience</a:t>
            </a:r>
            <a:r>
              <a:rPr lang="en-US" dirty="0"/>
              <a:t>.”</a:t>
            </a:r>
          </a:p>
        </p:txBody>
      </p:sp>
    </p:spTree>
    <p:extLst>
      <p:ext uri="{BB962C8B-B14F-4D97-AF65-F5344CB8AC3E}">
        <p14:creationId xmlns:p14="http://schemas.microsoft.com/office/powerpoint/2010/main" val="10268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2-16 at 9.33.35 AM.png"/>
          <p:cNvPicPr>
            <a:picLocks noGrp="1" noChangeAspect="1"/>
          </p:cNvPicPr>
          <p:nvPr>
            <p:ph idx="1"/>
          </p:nvPr>
        </p:nvPicPr>
        <p:blipFill>
          <a:blip r:embed="rId2">
            <a:extLst>
              <a:ext uri="{28A0092B-C50C-407E-A947-70E740481C1C}">
                <a14:useLocalDpi xmlns:a14="http://schemas.microsoft.com/office/drawing/2010/main" val="0"/>
              </a:ext>
            </a:extLst>
          </a:blip>
          <a:srcRect t="1175" b="1175"/>
          <a:stretch>
            <a:fillRect/>
          </a:stretch>
        </p:blipFill>
        <p:spPr>
          <a:xfrm>
            <a:off x="1295400" y="838200"/>
            <a:ext cx="7556500" cy="5181600"/>
          </a:xfrm>
        </p:spPr>
      </p:pic>
      <p:sp>
        <p:nvSpPr>
          <p:cNvPr id="2" name="TextBox 1"/>
          <p:cNvSpPr txBox="1"/>
          <p:nvPr/>
        </p:nvSpPr>
        <p:spPr>
          <a:xfrm>
            <a:off x="4114800" y="152400"/>
            <a:ext cx="1005403" cy="584776"/>
          </a:xfrm>
          <a:prstGeom prst="rect">
            <a:avLst/>
          </a:prstGeom>
          <a:noFill/>
        </p:spPr>
        <p:txBody>
          <a:bodyPr wrap="none" rtlCol="0">
            <a:spAutoFit/>
          </a:bodyPr>
          <a:lstStyle/>
          <a:p>
            <a:r>
              <a:rPr lang="en-US" sz="3200" dirty="0" smtClean="0"/>
              <a:t>2015</a:t>
            </a:r>
            <a:endParaRPr lang="en-US" sz="3200" dirty="0"/>
          </a:p>
        </p:txBody>
      </p:sp>
    </p:spTree>
    <p:extLst>
      <p:ext uri="{BB962C8B-B14F-4D97-AF65-F5344CB8AC3E}">
        <p14:creationId xmlns:p14="http://schemas.microsoft.com/office/powerpoint/2010/main" val="376894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THANK YOU</a:t>
            </a:r>
            <a:endParaRPr lang="en-US" sz="6000" dirty="0"/>
          </a:p>
        </p:txBody>
      </p:sp>
      <p:sp>
        <p:nvSpPr>
          <p:cNvPr id="3" name="Content Placeholder 2"/>
          <p:cNvSpPr>
            <a:spLocks noGrp="1"/>
          </p:cNvSpPr>
          <p:nvPr>
            <p:ph idx="1"/>
          </p:nvPr>
        </p:nvSpPr>
        <p:spPr/>
        <p:txBody>
          <a:bodyPr>
            <a:normAutofit/>
          </a:bodyPr>
          <a:lstStyle/>
          <a:p>
            <a:pPr marL="82296" indent="0">
              <a:buNone/>
            </a:pPr>
            <a:endParaRPr lang="en-US" sz="4800" dirty="0" smtClean="0"/>
          </a:p>
          <a:p>
            <a:pPr marL="82296" indent="0">
              <a:buNone/>
            </a:pPr>
            <a:r>
              <a:rPr lang="en-US" sz="4800" dirty="0" err="1" smtClean="0"/>
              <a:t>abramovs@potsdam.edu</a:t>
            </a:r>
            <a:endParaRPr lang="en-US" sz="4800" dirty="0" smtClean="0"/>
          </a:p>
          <a:p>
            <a:pPr marL="82296" indent="0">
              <a:buNone/>
            </a:pPr>
            <a:endParaRPr lang="en-US" sz="4800" dirty="0"/>
          </a:p>
          <a:p>
            <a:pPr marL="82296" indent="0">
              <a:buNone/>
            </a:pPr>
            <a:endParaRPr lang="en-US" sz="4800" dirty="0"/>
          </a:p>
          <a:p>
            <a:pPr marL="82296" indent="0">
              <a:buNone/>
            </a:pPr>
            <a:r>
              <a:rPr lang="en-US" sz="4800" dirty="0" smtClean="0"/>
              <a:t>http://www2.potsdam.edu</a:t>
            </a:r>
            <a:endParaRPr lang="en-US" sz="4800" dirty="0"/>
          </a:p>
        </p:txBody>
      </p:sp>
    </p:spTree>
    <p:extLst>
      <p:ext uri="{BB962C8B-B14F-4D97-AF65-F5344CB8AC3E}">
        <p14:creationId xmlns:p14="http://schemas.microsoft.com/office/powerpoint/2010/main" val="28943480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1"/>
            <a:ext cx="7620000" cy="1371600"/>
          </a:xfrm>
        </p:spPr>
        <p:txBody>
          <a:bodyPr>
            <a:normAutofit/>
          </a:bodyPr>
          <a:lstStyle/>
          <a:p>
            <a:pPr algn="ctr"/>
            <a:r>
              <a:rPr lang="en-US" sz="3100" dirty="0" smtClean="0"/>
              <a:t>Geography of SUNY Potsdam </a:t>
            </a:r>
            <a:endParaRPr lang="en-US" sz="3100" dirty="0"/>
          </a:p>
        </p:txBody>
      </p:sp>
      <p:sp>
        <p:nvSpPr>
          <p:cNvPr id="3" name="Subtitle 2"/>
          <p:cNvSpPr>
            <a:spLocks noGrp="1"/>
          </p:cNvSpPr>
          <p:nvPr>
            <p:ph type="subTitle" idx="1"/>
          </p:nvPr>
        </p:nvSpPr>
        <p:spPr>
          <a:xfrm>
            <a:off x="1447800" y="2133600"/>
            <a:ext cx="6858000" cy="3810000"/>
          </a:xfrm>
        </p:spPr>
        <p:txBody>
          <a:bodyPr>
            <a:normAutofit/>
          </a:bodyPr>
          <a:lstStyle/>
          <a:p>
            <a:pPr algn="just"/>
            <a:endParaRPr lang="en-US" dirty="0" smtClean="0"/>
          </a:p>
        </p:txBody>
      </p:sp>
      <p:pic>
        <p:nvPicPr>
          <p:cNvPr id="4" name="Picture 3" descr="Screen Shot 2016-02-25 at 1.35.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236494"/>
            <a:ext cx="6400800" cy="3546941"/>
          </a:xfrm>
          <a:prstGeom prst="rect">
            <a:avLst/>
          </a:prstGeom>
        </p:spPr>
      </p:pic>
    </p:spTree>
    <p:extLst>
      <p:ext uri="{BB962C8B-B14F-4D97-AF65-F5344CB8AC3E}">
        <p14:creationId xmlns:p14="http://schemas.microsoft.com/office/powerpoint/2010/main" val="403614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1"/>
            <a:ext cx="7620000" cy="1371600"/>
          </a:xfrm>
        </p:spPr>
        <p:txBody>
          <a:bodyPr>
            <a:normAutofit/>
          </a:bodyPr>
          <a:lstStyle/>
          <a:p>
            <a:pPr algn="ctr"/>
            <a:r>
              <a:rPr lang="en-US" sz="3100" dirty="0" smtClean="0"/>
              <a:t>A </a:t>
            </a:r>
            <a:r>
              <a:rPr lang="en-US" sz="3200" dirty="0" smtClean="0">
                <a:effectLst/>
              </a:rPr>
              <a:t>graduate </a:t>
            </a:r>
            <a:r>
              <a:rPr lang="en-US" sz="3200" dirty="0">
                <a:effectLst/>
              </a:rPr>
              <a:t>level secondary mathematics education </a:t>
            </a:r>
            <a:r>
              <a:rPr lang="en-US" sz="3100" dirty="0" smtClean="0"/>
              <a:t> capstone course</a:t>
            </a:r>
            <a:endParaRPr lang="en-US" sz="3100" dirty="0"/>
          </a:p>
        </p:txBody>
      </p:sp>
      <p:sp>
        <p:nvSpPr>
          <p:cNvPr id="3" name="Subtitle 2"/>
          <p:cNvSpPr>
            <a:spLocks noGrp="1"/>
          </p:cNvSpPr>
          <p:nvPr>
            <p:ph type="subTitle" idx="1"/>
          </p:nvPr>
        </p:nvSpPr>
        <p:spPr>
          <a:xfrm>
            <a:off x="1447800" y="2133600"/>
            <a:ext cx="6858000" cy="3810000"/>
          </a:xfrm>
        </p:spPr>
        <p:txBody>
          <a:bodyPr>
            <a:normAutofit/>
          </a:bodyPr>
          <a:lstStyle/>
          <a:p>
            <a:pPr algn="just"/>
            <a:r>
              <a:rPr lang="en-US" dirty="0" smtClean="0"/>
              <a:t>or "</a:t>
            </a:r>
            <a:r>
              <a:rPr lang="en-US" dirty="0"/>
              <a:t>a capstone course sequence in which conceptual difficulties, fundamental ideas and techniques of high school mathematics are examined from an advanced standpoint" (Conference Board of the Mathematical Sciences, 2001, p. 39) </a:t>
            </a:r>
            <a:endParaRPr lang="en-US" dirty="0" smtClean="0"/>
          </a:p>
        </p:txBody>
      </p:sp>
    </p:spTree>
    <p:extLst>
      <p:ext uri="{BB962C8B-B14F-4D97-AF65-F5344CB8AC3E}">
        <p14:creationId xmlns:p14="http://schemas.microsoft.com/office/powerpoint/2010/main" val="3895124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8001000" cy="2003425"/>
          </a:xfrm>
        </p:spPr>
        <p:txBody>
          <a:bodyPr>
            <a:normAutofit/>
          </a:bodyPr>
          <a:lstStyle/>
          <a:p>
            <a:pPr algn="ctr"/>
            <a:r>
              <a:rPr lang="en-US" dirty="0" smtClean="0"/>
              <a:t>Two types of technology application: Type I &amp; Type 2</a:t>
            </a:r>
            <a:br>
              <a:rPr lang="en-US" dirty="0" smtClean="0"/>
            </a:br>
            <a:r>
              <a:rPr lang="en-US" sz="3100" dirty="0" smtClean="0"/>
              <a:t>(Maddux, 1984)</a:t>
            </a:r>
            <a:endParaRPr lang="en-US" sz="3100" dirty="0"/>
          </a:p>
        </p:txBody>
      </p:sp>
      <p:sp>
        <p:nvSpPr>
          <p:cNvPr id="3" name="Subtitle 2"/>
          <p:cNvSpPr>
            <a:spLocks noGrp="1"/>
          </p:cNvSpPr>
          <p:nvPr>
            <p:ph type="subTitle" idx="1"/>
          </p:nvPr>
        </p:nvSpPr>
        <p:spPr>
          <a:xfrm>
            <a:off x="1447800" y="2133600"/>
            <a:ext cx="6858000" cy="3810000"/>
          </a:xfrm>
        </p:spPr>
        <p:txBody>
          <a:bodyPr>
            <a:normAutofit/>
          </a:bodyPr>
          <a:lstStyle/>
          <a:p>
            <a:pPr algn="just"/>
            <a:endParaRPr lang="en-US" dirty="0" smtClean="0"/>
          </a:p>
          <a:p>
            <a:pPr algn="ctr"/>
            <a:r>
              <a:rPr lang="en-US" sz="2800" dirty="0" smtClean="0"/>
              <a:t>Type I – surface structure of </a:t>
            </a:r>
          </a:p>
          <a:p>
            <a:pPr algn="ctr"/>
            <a:r>
              <a:rPr lang="en-US" sz="2800" dirty="0" smtClean="0"/>
              <a:t>signature pedagogy</a:t>
            </a:r>
          </a:p>
          <a:p>
            <a:pPr algn="ctr"/>
            <a:endParaRPr lang="en-US" sz="2800" dirty="0" smtClean="0"/>
          </a:p>
          <a:p>
            <a:pPr algn="ctr"/>
            <a:r>
              <a:rPr lang="en-US" sz="2800" dirty="0" smtClean="0"/>
              <a:t>Type II – requires acting at the deep structure of signature pedagogy dealing with uncertainty, motivating engagement, and enabling formation</a:t>
            </a:r>
            <a:endParaRPr lang="en-US" sz="2800" dirty="0"/>
          </a:p>
        </p:txBody>
      </p:sp>
      <p:pic>
        <p:nvPicPr>
          <p:cNvPr id="4" name="Picture 3" descr="Screen shot 2014-05-15 at 1.34.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752600"/>
            <a:ext cx="1524000" cy="1689100"/>
          </a:xfrm>
          <a:prstGeom prst="rect">
            <a:avLst/>
          </a:prstGeom>
        </p:spPr>
      </p:pic>
    </p:spTree>
    <p:extLst>
      <p:ext uri="{BB962C8B-B14F-4D97-AF65-F5344CB8AC3E}">
        <p14:creationId xmlns:p14="http://schemas.microsoft.com/office/powerpoint/2010/main" val="56826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7772400" cy="1470025"/>
          </a:xfrm>
        </p:spPr>
        <p:txBody>
          <a:bodyPr>
            <a:normAutofit/>
          </a:bodyPr>
          <a:lstStyle/>
          <a:p>
            <a:r>
              <a:rPr lang="en-US" dirty="0" smtClean="0"/>
              <a:t>Structures and descriptors of signature pedagogy </a:t>
            </a:r>
            <a:r>
              <a:rPr lang="en-US" sz="2800" dirty="0" smtClean="0"/>
              <a:t>(Shulman, 2005)</a:t>
            </a:r>
            <a:endParaRPr lang="en-US" sz="2800" dirty="0"/>
          </a:p>
        </p:txBody>
      </p:sp>
      <p:sp>
        <p:nvSpPr>
          <p:cNvPr id="3" name="Subtitle 2"/>
          <p:cNvSpPr>
            <a:spLocks noGrp="1"/>
          </p:cNvSpPr>
          <p:nvPr>
            <p:ph type="subTitle" idx="1"/>
          </p:nvPr>
        </p:nvSpPr>
        <p:spPr>
          <a:xfrm>
            <a:off x="1447800" y="2133600"/>
            <a:ext cx="6477000" cy="4267200"/>
          </a:xfrm>
        </p:spPr>
        <p:txBody>
          <a:bodyPr>
            <a:noAutofit/>
          </a:bodyPr>
          <a:lstStyle/>
          <a:p>
            <a:pPr algn="ctr"/>
            <a:r>
              <a:rPr lang="en-US" sz="3200" i="1" dirty="0" smtClean="0"/>
              <a:t>Surface structure </a:t>
            </a:r>
          </a:p>
          <a:p>
            <a:pPr algn="ctr"/>
            <a:r>
              <a:rPr lang="en-US" sz="3200" i="1" dirty="0" smtClean="0"/>
              <a:t>Deep Structure </a:t>
            </a:r>
          </a:p>
          <a:p>
            <a:pPr algn="ctr"/>
            <a:r>
              <a:rPr lang="en-US" sz="3200" i="1" dirty="0" smtClean="0"/>
              <a:t>Implicit structure</a:t>
            </a:r>
          </a:p>
          <a:p>
            <a:pPr algn="ctr"/>
            <a:endParaRPr lang="en-US" sz="3200" i="1" dirty="0" smtClean="0"/>
          </a:p>
          <a:p>
            <a:pPr algn="ctr"/>
            <a:r>
              <a:rPr lang="en-US" sz="3200" u="sng" dirty="0" smtClean="0"/>
              <a:t>Uncertainty </a:t>
            </a:r>
          </a:p>
          <a:p>
            <a:pPr algn="ctr"/>
            <a:r>
              <a:rPr lang="en-US" sz="3200" u="sng" dirty="0" smtClean="0"/>
              <a:t>Engagement </a:t>
            </a:r>
          </a:p>
          <a:p>
            <a:pPr algn="ctr"/>
            <a:r>
              <a:rPr lang="en-US" sz="3200" u="sng" dirty="0" smtClean="0"/>
              <a:t>Formation</a:t>
            </a:r>
            <a:endParaRPr lang="en-US" sz="3200" u="sng" dirty="0"/>
          </a:p>
        </p:txBody>
      </p:sp>
      <p:pic>
        <p:nvPicPr>
          <p:cNvPr id="4" name="Picture 3" descr="Screen shot 2014-05-15 at 1.30.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81200"/>
            <a:ext cx="1295400" cy="1671970"/>
          </a:xfrm>
          <a:prstGeom prst="rect">
            <a:avLst/>
          </a:prstGeom>
        </p:spPr>
      </p:pic>
    </p:spTree>
    <p:extLst>
      <p:ext uri="{BB962C8B-B14F-4D97-AF65-F5344CB8AC3E}">
        <p14:creationId xmlns:p14="http://schemas.microsoft.com/office/powerpoint/2010/main" val="417057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72400" cy="1524000"/>
          </a:xfrm>
        </p:spPr>
        <p:txBody>
          <a:bodyPr>
            <a:normAutofit fontScale="90000"/>
          </a:bodyPr>
          <a:lstStyle/>
          <a:p>
            <a:pPr algn="ctr"/>
            <a:r>
              <a:rPr lang="en-US" sz="3600" b="1" dirty="0" smtClean="0">
                <a:effectLst/>
              </a:rPr>
              <a:t>FIBONACCI NUMBERS AND THE GOLDEN RATIO </a:t>
            </a:r>
            <a:r>
              <a:rPr lang="en-US" sz="3600" dirty="0" smtClean="0">
                <a:effectLst/>
              </a:rPr>
              <a:t/>
            </a:r>
            <a:br>
              <a:rPr lang="en-US" sz="3600" dirty="0" smtClean="0">
                <a:effectLst/>
              </a:rPr>
            </a:br>
            <a:r>
              <a:rPr lang="en-US" dirty="0">
                <a:effectLst/>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242213451"/>
              </p:ext>
            </p:extLst>
          </p:nvPr>
        </p:nvGraphicFramePr>
        <p:xfrm>
          <a:off x="1447800" y="1371600"/>
          <a:ext cx="7464248" cy="940378"/>
        </p:xfrm>
        <a:graphic>
          <a:graphicData uri="http://schemas.openxmlformats.org/presentationml/2006/ole">
            <mc:AlternateContent xmlns:mc="http://schemas.openxmlformats.org/markup-compatibility/2006">
              <mc:Choice xmlns:v="urn:schemas-microsoft-com:vml" Requires="v">
                <p:oleObj spid="_x0000_s1127" name="Equation" r:id="rId4" imgW="1612900" imgH="203200" progId="Equation.DSMT4">
                  <p:embed/>
                </p:oleObj>
              </mc:Choice>
              <mc:Fallback>
                <p:oleObj name="Equation" r:id="rId4" imgW="1612900" imgH="203200" progId="Equation.DSMT4">
                  <p:embed/>
                  <p:pic>
                    <p:nvPicPr>
                      <p:cNvPr id="0" name=""/>
                      <p:cNvPicPr/>
                      <p:nvPr/>
                    </p:nvPicPr>
                    <p:blipFill>
                      <a:blip r:embed="rId5"/>
                      <a:stretch>
                        <a:fillRect/>
                      </a:stretch>
                    </p:blipFill>
                    <p:spPr>
                      <a:xfrm>
                        <a:off x="1447800" y="1371600"/>
                        <a:ext cx="7464248" cy="94037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43933130"/>
              </p:ext>
            </p:extLst>
          </p:nvPr>
        </p:nvGraphicFramePr>
        <p:xfrm>
          <a:off x="3352800" y="2438400"/>
          <a:ext cx="3121797" cy="1358900"/>
        </p:xfrm>
        <a:graphic>
          <a:graphicData uri="http://schemas.openxmlformats.org/presentationml/2006/ole">
            <mc:AlternateContent xmlns:mc="http://schemas.openxmlformats.org/markup-compatibility/2006">
              <mc:Choice xmlns:v="urn:schemas-microsoft-com:vml" Requires="v">
                <p:oleObj spid="_x0000_s1128" name="Equation" r:id="rId6" imgW="1079500" imgH="469900" progId="Equation.DSMT4">
                  <p:embed/>
                </p:oleObj>
              </mc:Choice>
              <mc:Fallback>
                <p:oleObj name="Equation" r:id="rId6" imgW="1079500" imgH="469900" progId="Equation.DSMT4">
                  <p:embed/>
                  <p:pic>
                    <p:nvPicPr>
                      <p:cNvPr id="0" name=""/>
                      <p:cNvPicPr/>
                      <p:nvPr/>
                    </p:nvPicPr>
                    <p:blipFill>
                      <a:blip r:embed="rId7"/>
                      <a:stretch>
                        <a:fillRect/>
                      </a:stretch>
                    </p:blipFill>
                    <p:spPr>
                      <a:xfrm>
                        <a:off x="3352800" y="2438400"/>
                        <a:ext cx="3121797" cy="1358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53612255"/>
              </p:ext>
            </p:extLst>
          </p:nvPr>
        </p:nvGraphicFramePr>
        <p:xfrm>
          <a:off x="5397500" y="3594100"/>
          <a:ext cx="114300" cy="165100"/>
        </p:xfrm>
        <a:graphic>
          <a:graphicData uri="http://schemas.openxmlformats.org/presentationml/2006/ole">
            <mc:AlternateContent xmlns:mc="http://schemas.openxmlformats.org/markup-compatibility/2006">
              <mc:Choice xmlns:v="urn:schemas-microsoft-com:vml" Requires="v">
                <p:oleObj spid="_x0000_s1129" name="Equation" r:id="rId8" imgW="114300" imgH="165100" progId="Equation.DSMT4">
                  <p:embed/>
                </p:oleObj>
              </mc:Choice>
              <mc:Fallback>
                <p:oleObj name="Equation" r:id="rId8" imgW="114300" imgH="165100" progId="Equation.DSMT4">
                  <p:embed/>
                  <p:pic>
                    <p:nvPicPr>
                      <p:cNvPr id="0" name=""/>
                      <p:cNvPicPr/>
                      <p:nvPr/>
                    </p:nvPicPr>
                    <p:blipFill>
                      <a:blip r:embed="rId9"/>
                      <a:stretch>
                        <a:fillRect/>
                      </a:stretch>
                    </p:blipFill>
                    <p:spPr>
                      <a:xfrm>
                        <a:off x="5397500" y="359410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8258252"/>
              </p:ext>
            </p:extLst>
          </p:nvPr>
        </p:nvGraphicFramePr>
        <p:xfrm>
          <a:off x="5397500" y="3594100"/>
          <a:ext cx="114300" cy="165100"/>
        </p:xfrm>
        <a:graphic>
          <a:graphicData uri="http://schemas.openxmlformats.org/presentationml/2006/ole">
            <mc:AlternateContent xmlns:mc="http://schemas.openxmlformats.org/markup-compatibility/2006">
              <mc:Choice xmlns:v="urn:schemas-microsoft-com:vml" Requires="v">
                <p:oleObj spid="_x0000_s1130" name="Equation" r:id="rId10" imgW="114300" imgH="165100" progId="Equation.DSMT4">
                  <p:embed/>
                </p:oleObj>
              </mc:Choice>
              <mc:Fallback>
                <p:oleObj name="Equation" r:id="rId10" imgW="114300" imgH="165100" progId="Equation.DSMT4">
                  <p:embed/>
                  <p:pic>
                    <p:nvPicPr>
                      <p:cNvPr id="0" name=""/>
                      <p:cNvPicPr/>
                      <p:nvPr/>
                    </p:nvPicPr>
                    <p:blipFill>
                      <a:blip r:embed="rId9"/>
                      <a:stretch>
                        <a:fillRect/>
                      </a:stretch>
                    </p:blipFill>
                    <p:spPr>
                      <a:xfrm>
                        <a:off x="5397500" y="3594100"/>
                        <a:ext cx="114300" cy="165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51814613"/>
              </p:ext>
            </p:extLst>
          </p:nvPr>
        </p:nvGraphicFramePr>
        <p:xfrm>
          <a:off x="1600200" y="4343400"/>
          <a:ext cx="2556387" cy="1320800"/>
        </p:xfrm>
        <a:graphic>
          <a:graphicData uri="http://schemas.openxmlformats.org/presentationml/2006/ole">
            <mc:AlternateContent xmlns:mc="http://schemas.openxmlformats.org/markup-compatibility/2006">
              <mc:Choice xmlns:v="urn:schemas-microsoft-com:vml" Requires="v">
                <p:oleObj spid="_x0000_s1131" name="Equation" r:id="rId11" imgW="762000" imgH="393700" progId="Equation.DSMT4">
                  <p:embed/>
                </p:oleObj>
              </mc:Choice>
              <mc:Fallback>
                <p:oleObj name="Equation" r:id="rId11" imgW="762000" imgH="393700" progId="Equation.DSMT4">
                  <p:embed/>
                  <p:pic>
                    <p:nvPicPr>
                      <p:cNvPr id="0" name=""/>
                      <p:cNvPicPr/>
                      <p:nvPr/>
                    </p:nvPicPr>
                    <p:blipFill>
                      <a:blip r:embed="rId12"/>
                      <a:stretch>
                        <a:fillRect/>
                      </a:stretch>
                    </p:blipFill>
                    <p:spPr>
                      <a:xfrm>
                        <a:off x="1600200" y="4343400"/>
                        <a:ext cx="2556387" cy="1320800"/>
                      </a:xfrm>
                      <a:prstGeom prst="rect">
                        <a:avLst/>
                      </a:prstGeom>
                    </p:spPr>
                  </p:pic>
                </p:oleObj>
              </mc:Fallback>
            </mc:AlternateContent>
          </a:graphicData>
        </a:graphic>
      </p:graphicFrame>
      <p:pic>
        <p:nvPicPr>
          <p:cNvPr id="11" name="Picture 10" descr="Screen Shot 2016-02-16 at 10.02.54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410200" y="4267200"/>
            <a:ext cx="3445551" cy="2141942"/>
          </a:xfrm>
          <a:prstGeom prst="rect">
            <a:avLst/>
          </a:prstGeom>
        </p:spPr>
      </p:pic>
      <p:pic>
        <p:nvPicPr>
          <p:cNvPr id="13" name="Picture 12" descr="Screen Shot 2016-02-16 at 10.07.24 A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5200" y="2133600"/>
            <a:ext cx="1318697" cy="1447800"/>
          </a:xfrm>
          <a:prstGeom prst="rect">
            <a:avLst/>
          </a:prstGeom>
        </p:spPr>
      </p:pic>
      <p:sp>
        <p:nvSpPr>
          <p:cNvPr id="14" name="TextBox 13"/>
          <p:cNvSpPr txBox="1"/>
          <p:nvPr/>
        </p:nvSpPr>
        <p:spPr>
          <a:xfrm>
            <a:off x="6858000" y="6488668"/>
            <a:ext cx="1371600" cy="369332"/>
          </a:xfrm>
          <a:prstGeom prst="rect">
            <a:avLst/>
          </a:prstGeom>
          <a:noFill/>
        </p:spPr>
        <p:txBody>
          <a:bodyPr wrap="square" rtlCol="0">
            <a:spAutoFit/>
          </a:bodyPr>
          <a:lstStyle/>
          <a:p>
            <a:r>
              <a:rPr lang="en-US" dirty="0" smtClean="0"/>
              <a:t>432 BC</a:t>
            </a:r>
            <a:endParaRPr lang="en-US" dirty="0"/>
          </a:p>
        </p:txBody>
      </p:sp>
      <p:sp>
        <p:nvSpPr>
          <p:cNvPr id="15" name="TextBox 14"/>
          <p:cNvSpPr txBox="1"/>
          <p:nvPr/>
        </p:nvSpPr>
        <p:spPr>
          <a:xfrm>
            <a:off x="7239000" y="3581400"/>
            <a:ext cx="1550725" cy="369332"/>
          </a:xfrm>
          <a:prstGeom prst="rect">
            <a:avLst/>
          </a:prstGeom>
          <a:noFill/>
        </p:spPr>
        <p:txBody>
          <a:bodyPr wrap="none" rtlCol="0">
            <a:spAutoFit/>
          </a:bodyPr>
          <a:lstStyle/>
          <a:p>
            <a:r>
              <a:rPr lang="en-US" dirty="0" smtClean="0"/>
              <a:t>1170-1250 AD</a:t>
            </a:r>
            <a:endParaRPr lang="en-US" dirty="0"/>
          </a:p>
        </p:txBody>
      </p:sp>
    </p:spTree>
    <p:extLst>
      <p:ext uri="{BB962C8B-B14F-4D97-AF65-F5344CB8AC3E}">
        <p14:creationId xmlns:p14="http://schemas.microsoft.com/office/powerpoint/2010/main" val="164209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72400" cy="1524000"/>
          </a:xfrm>
        </p:spPr>
        <p:txBody>
          <a:bodyPr>
            <a:normAutofit fontScale="90000"/>
          </a:bodyPr>
          <a:lstStyle/>
          <a:p>
            <a:pPr algn="ctr"/>
            <a:r>
              <a:rPr lang="en-US" sz="3600" b="1" dirty="0" smtClean="0">
                <a:effectLst/>
              </a:rPr>
              <a:t>FROM THE GOLDEN RATIO TO GENERALIZED GOLDEN RATIOS</a:t>
            </a:r>
            <a:r>
              <a:rPr lang="en-US" sz="3600" dirty="0" smtClean="0">
                <a:effectLst/>
              </a:rPr>
              <a:t/>
            </a:r>
            <a:br>
              <a:rPr lang="en-US" sz="3600" dirty="0" smtClean="0">
                <a:effectLst/>
              </a:rPr>
            </a:br>
            <a:r>
              <a:rPr lang="en-US" dirty="0">
                <a:effectLst/>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2988596131"/>
              </p:ext>
            </p:extLst>
          </p:nvPr>
        </p:nvGraphicFramePr>
        <p:xfrm>
          <a:off x="1330325" y="1371600"/>
          <a:ext cx="7699375" cy="939800"/>
        </p:xfrm>
        <a:graphic>
          <a:graphicData uri="http://schemas.openxmlformats.org/presentationml/2006/ole">
            <mc:AlternateContent xmlns:mc="http://schemas.openxmlformats.org/markup-compatibility/2006">
              <mc:Choice xmlns:v="urn:schemas-microsoft-com:vml" Requires="v">
                <p:oleObj spid="_x0000_s13417" name="Equation" r:id="rId4" imgW="1663700" imgH="203200" progId="Equation.DSMT4">
                  <p:embed/>
                </p:oleObj>
              </mc:Choice>
              <mc:Fallback>
                <p:oleObj name="Equation" r:id="rId4" imgW="1663700" imgH="203200" progId="Equation.DSMT4">
                  <p:embed/>
                  <p:pic>
                    <p:nvPicPr>
                      <p:cNvPr id="0" name=""/>
                      <p:cNvPicPr/>
                      <p:nvPr/>
                    </p:nvPicPr>
                    <p:blipFill>
                      <a:blip r:embed="rId5"/>
                      <a:stretch>
                        <a:fillRect/>
                      </a:stretch>
                    </p:blipFill>
                    <p:spPr>
                      <a:xfrm>
                        <a:off x="1330325" y="1371600"/>
                        <a:ext cx="7699375" cy="939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451765"/>
              </p:ext>
            </p:extLst>
          </p:nvPr>
        </p:nvGraphicFramePr>
        <p:xfrm>
          <a:off x="1447800" y="2362200"/>
          <a:ext cx="2819400" cy="1682236"/>
        </p:xfrm>
        <a:graphic>
          <a:graphicData uri="http://schemas.openxmlformats.org/presentationml/2006/ole">
            <mc:AlternateContent xmlns:mc="http://schemas.openxmlformats.org/markup-compatibility/2006">
              <mc:Choice xmlns:v="urn:schemas-microsoft-com:vml" Requires="v">
                <p:oleObj spid="_x0000_s13418" name="Equation" r:id="rId6" imgW="723900" imgH="431800" progId="Equation.DSMT4">
                  <p:embed/>
                </p:oleObj>
              </mc:Choice>
              <mc:Fallback>
                <p:oleObj name="Equation" r:id="rId6" imgW="723900" imgH="431800" progId="Equation.DSMT4">
                  <p:embed/>
                  <p:pic>
                    <p:nvPicPr>
                      <p:cNvPr id="0" name=""/>
                      <p:cNvPicPr/>
                      <p:nvPr/>
                    </p:nvPicPr>
                    <p:blipFill>
                      <a:blip r:embed="rId7"/>
                      <a:stretch>
                        <a:fillRect/>
                      </a:stretch>
                    </p:blipFill>
                    <p:spPr>
                      <a:xfrm>
                        <a:off x="1447800" y="2362200"/>
                        <a:ext cx="2819400" cy="168223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0788554"/>
              </p:ext>
            </p:extLst>
          </p:nvPr>
        </p:nvGraphicFramePr>
        <p:xfrm>
          <a:off x="5397500" y="3594100"/>
          <a:ext cx="114300" cy="165100"/>
        </p:xfrm>
        <a:graphic>
          <a:graphicData uri="http://schemas.openxmlformats.org/presentationml/2006/ole">
            <mc:AlternateContent xmlns:mc="http://schemas.openxmlformats.org/markup-compatibility/2006">
              <mc:Choice xmlns:v="urn:schemas-microsoft-com:vml" Requires="v">
                <p:oleObj spid="_x0000_s13419" name="Equation" r:id="rId8" imgW="114300" imgH="165100" progId="Equation.DSMT4">
                  <p:embed/>
                </p:oleObj>
              </mc:Choice>
              <mc:Fallback>
                <p:oleObj name="Equation" r:id="rId8" imgW="114300" imgH="165100" progId="Equation.DSMT4">
                  <p:embed/>
                  <p:pic>
                    <p:nvPicPr>
                      <p:cNvPr id="0" name=""/>
                      <p:cNvPicPr/>
                      <p:nvPr/>
                    </p:nvPicPr>
                    <p:blipFill>
                      <a:blip r:embed="rId9"/>
                      <a:stretch>
                        <a:fillRect/>
                      </a:stretch>
                    </p:blipFill>
                    <p:spPr>
                      <a:xfrm>
                        <a:off x="5397500" y="359410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05577985"/>
              </p:ext>
            </p:extLst>
          </p:nvPr>
        </p:nvGraphicFramePr>
        <p:xfrm>
          <a:off x="5397500" y="3594100"/>
          <a:ext cx="114300" cy="165100"/>
        </p:xfrm>
        <a:graphic>
          <a:graphicData uri="http://schemas.openxmlformats.org/presentationml/2006/ole">
            <mc:AlternateContent xmlns:mc="http://schemas.openxmlformats.org/markup-compatibility/2006">
              <mc:Choice xmlns:v="urn:schemas-microsoft-com:vml" Requires="v">
                <p:oleObj spid="_x0000_s13420" name="Equation" r:id="rId10" imgW="114300" imgH="165100" progId="Equation.DSMT4">
                  <p:embed/>
                </p:oleObj>
              </mc:Choice>
              <mc:Fallback>
                <p:oleObj name="Equation" r:id="rId10" imgW="114300" imgH="165100" progId="Equation.DSMT4">
                  <p:embed/>
                  <p:pic>
                    <p:nvPicPr>
                      <p:cNvPr id="0" name=""/>
                      <p:cNvPicPr/>
                      <p:nvPr/>
                    </p:nvPicPr>
                    <p:blipFill>
                      <a:blip r:embed="rId9"/>
                      <a:stretch>
                        <a:fillRect/>
                      </a:stretch>
                    </p:blipFill>
                    <p:spPr>
                      <a:xfrm>
                        <a:off x="5397500" y="3594100"/>
                        <a:ext cx="114300" cy="165100"/>
                      </a:xfrm>
                      <a:prstGeom prst="rect">
                        <a:avLst/>
                      </a:prstGeom>
                    </p:spPr>
                  </p:pic>
                </p:oleObj>
              </mc:Fallback>
            </mc:AlternateContent>
          </a:graphicData>
        </a:graphic>
      </p:graphicFrame>
      <p:pic>
        <p:nvPicPr>
          <p:cNvPr id="10" name="Picture 9" descr="Screen Shot 2016-02-16 at 10.20.00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48400" y="2438400"/>
            <a:ext cx="2540000" cy="4286250"/>
          </a:xfrm>
          <a:prstGeom prst="rect">
            <a:avLst/>
          </a:prstGeom>
        </p:spPr>
      </p:pic>
      <p:graphicFrame>
        <p:nvGraphicFramePr>
          <p:cNvPr id="16" name="Object 15"/>
          <p:cNvGraphicFramePr>
            <a:graphicFrameLocks noChangeAspect="1"/>
          </p:cNvGraphicFramePr>
          <p:nvPr>
            <p:extLst>
              <p:ext uri="{D42A27DB-BD31-4B8C-83A1-F6EECF244321}">
                <p14:modId xmlns:p14="http://schemas.microsoft.com/office/powerpoint/2010/main" val="3690481422"/>
              </p:ext>
            </p:extLst>
          </p:nvPr>
        </p:nvGraphicFramePr>
        <p:xfrm>
          <a:off x="1295400" y="4876800"/>
          <a:ext cx="4267200" cy="1798250"/>
        </p:xfrm>
        <a:graphic>
          <a:graphicData uri="http://schemas.openxmlformats.org/presentationml/2006/ole">
            <mc:AlternateContent xmlns:mc="http://schemas.openxmlformats.org/markup-compatibility/2006">
              <mc:Choice xmlns:v="urn:schemas-microsoft-com:vml" Requires="v">
                <p:oleObj spid="_x0000_s13421" name="Equation" r:id="rId12" imgW="1054100" imgH="444500" progId="Equation.DSMT4">
                  <p:embed/>
                </p:oleObj>
              </mc:Choice>
              <mc:Fallback>
                <p:oleObj name="Equation" r:id="rId12" imgW="1054100" imgH="444500" progId="Equation.DSMT4">
                  <p:embed/>
                  <p:pic>
                    <p:nvPicPr>
                      <p:cNvPr id="0" name=""/>
                      <p:cNvPicPr/>
                      <p:nvPr/>
                    </p:nvPicPr>
                    <p:blipFill>
                      <a:blip r:embed="rId13"/>
                      <a:stretch>
                        <a:fillRect/>
                      </a:stretch>
                    </p:blipFill>
                    <p:spPr>
                      <a:xfrm>
                        <a:off x="1295400" y="4876800"/>
                        <a:ext cx="4267200" cy="1798250"/>
                      </a:xfrm>
                      <a:prstGeom prst="rect">
                        <a:avLst/>
                      </a:prstGeom>
                    </p:spPr>
                  </p:pic>
                </p:oleObj>
              </mc:Fallback>
            </mc:AlternateContent>
          </a:graphicData>
        </a:graphic>
      </p:graphicFrame>
      <p:sp>
        <p:nvSpPr>
          <p:cNvPr id="3" name="TextBox 2"/>
          <p:cNvSpPr txBox="1"/>
          <p:nvPr/>
        </p:nvSpPr>
        <p:spPr>
          <a:xfrm>
            <a:off x="3886200" y="3429000"/>
            <a:ext cx="2286000" cy="1384995"/>
          </a:xfrm>
          <a:prstGeom prst="rect">
            <a:avLst/>
          </a:prstGeom>
          <a:noFill/>
        </p:spPr>
        <p:txBody>
          <a:bodyPr wrap="square" rtlCol="0">
            <a:spAutoFit/>
          </a:bodyPr>
          <a:lstStyle/>
          <a:p>
            <a:pPr algn="ct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CYCLE OF LENGTH THREE !!!</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341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772400" cy="1524000"/>
          </a:xfrm>
        </p:spPr>
        <p:txBody>
          <a:bodyPr>
            <a:normAutofit fontScale="90000"/>
          </a:bodyPr>
          <a:lstStyle/>
          <a:p>
            <a:pPr algn="ctr"/>
            <a:r>
              <a:rPr lang="en-US" sz="3600" b="1" dirty="0" smtClean="0">
                <a:effectLst/>
              </a:rPr>
              <a:t>FROM THE GOLDEN RATIO TO GENERALIZED GOLDEN RATIOS</a:t>
            </a:r>
            <a:r>
              <a:rPr lang="en-US" sz="3600" dirty="0" smtClean="0">
                <a:effectLst/>
              </a:rPr>
              <a:t/>
            </a:r>
            <a:br>
              <a:rPr lang="en-US" sz="3600" dirty="0" smtClean="0">
                <a:effectLst/>
              </a:rPr>
            </a:br>
            <a:r>
              <a:rPr lang="en-US" dirty="0">
                <a:effectLst/>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147543333"/>
              </p:ext>
            </p:extLst>
          </p:nvPr>
        </p:nvGraphicFramePr>
        <p:xfrm>
          <a:off x="1330325" y="1371600"/>
          <a:ext cx="7699375" cy="939800"/>
        </p:xfrm>
        <a:graphic>
          <a:graphicData uri="http://schemas.openxmlformats.org/presentationml/2006/ole">
            <mc:AlternateContent xmlns:mc="http://schemas.openxmlformats.org/markup-compatibility/2006">
              <mc:Choice xmlns:v="urn:schemas-microsoft-com:vml" Requires="v">
                <p:oleObj spid="_x0000_s14441" name="Equation" r:id="rId4" imgW="1663700" imgH="203200" progId="Equation.DSMT4">
                  <p:embed/>
                </p:oleObj>
              </mc:Choice>
              <mc:Fallback>
                <p:oleObj name="Equation" r:id="rId4" imgW="1663700" imgH="203200" progId="Equation.DSMT4">
                  <p:embed/>
                  <p:pic>
                    <p:nvPicPr>
                      <p:cNvPr id="0" name=""/>
                      <p:cNvPicPr/>
                      <p:nvPr/>
                    </p:nvPicPr>
                    <p:blipFill>
                      <a:blip r:embed="rId5"/>
                      <a:stretch>
                        <a:fillRect/>
                      </a:stretch>
                    </p:blipFill>
                    <p:spPr>
                      <a:xfrm>
                        <a:off x="1330325" y="1371600"/>
                        <a:ext cx="7699375" cy="939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50699893"/>
              </p:ext>
            </p:extLst>
          </p:nvPr>
        </p:nvGraphicFramePr>
        <p:xfrm>
          <a:off x="1600200" y="4038600"/>
          <a:ext cx="2819736" cy="1219200"/>
        </p:xfrm>
        <a:graphic>
          <a:graphicData uri="http://schemas.openxmlformats.org/presentationml/2006/ole">
            <mc:AlternateContent xmlns:mc="http://schemas.openxmlformats.org/markup-compatibility/2006">
              <mc:Choice xmlns:v="urn:schemas-microsoft-com:vml" Requires="v">
                <p:oleObj spid="_x0000_s14442" name="Equation" r:id="rId6" imgW="469900" imgH="203200" progId="Equation.DSMT4">
                  <p:embed/>
                </p:oleObj>
              </mc:Choice>
              <mc:Fallback>
                <p:oleObj name="Equation" r:id="rId6" imgW="469900" imgH="203200" progId="Equation.DSMT4">
                  <p:embed/>
                  <p:pic>
                    <p:nvPicPr>
                      <p:cNvPr id="0" name=""/>
                      <p:cNvPicPr/>
                      <p:nvPr/>
                    </p:nvPicPr>
                    <p:blipFill>
                      <a:blip r:embed="rId7"/>
                      <a:stretch>
                        <a:fillRect/>
                      </a:stretch>
                    </p:blipFill>
                    <p:spPr>
                      <a:xfrm>
                        <a:off x="1600200" y="4038600"/>
                        <a:ext cx="2819736" cy="1219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49910976"/>
              </p:ext>
            </p:extLst>
          </p:nvPr>
        </p:nvGraphicFramePr>
        <p:xfrm>
          <a:off x="5397500" y="3594100"/>
          <a:ext cx="114300" cy="165100"/>
        </p:xfrm>
        <a:graphic>
          <a:graphicData uri="http://schemas.openxmlformats.org/presentationml/2006/ole">
            <mc:AlternateContent xmlns:mc="http://schemas.openxmlformats.org/markup-compatibility/2006">
              <mc:Choice xmlns:v="urn:schemas-microsoft-com:vml" Requires="v">
                <p:oleObj spid="_x0000_s14443" name="Equation" r:id="rId8" imgW="114300" imgH="165100" progId="Equation.DSMT4">
                  <p:embed/>
                </p:oleObj>
              </mc:Choice>
              <mc:Fallback>
                <p:oleObj name="Equation" r:id="rId8" imgW="114300" imgH="165100" progId="Equation.DSMT4">
                  <p:embed/>
                  <p:pic>
                    <p:nvPicPr>
                      <p:cNvPr id="0" name=""/>
                      <p:cNvPicPr/>
                      <p:nvPr/>
                    </p:nvPicPr>
                    <p:blipFill>
                      <a:blip r:embed="rId9"/>
                      <a:stretch>
                        <a:fillRect/>
                      </a:stretch>
                    </p:blipFill>
                    <p:spPr>
                      <a:xfrm>
                        <a:off x="5397500" y="359410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08941858"/>
              </p:ext>
            </p:extLst>
          </p:nvPr>
        </p:nvGraphicFramePr>
        <p:xfrm>
          <a:off x="5397500" y="3594100"/>
          <a:ext cx="114300" cy="165100"/>
        </p:xfrm>
        <a:graphic>
          <a:graphicData uri="http://schemas.openxmlformats.org/presentationml/2006/ole">
            <mc:AlternateContent xmlns:mc="http://schemas.openxmlformats.org/markup-compatibility/2006">
              <mc:Choice xmlns:v="urn:schemas-microsoft-com:vml" Requires="v">
                <p:oleObj spid="_x0000_s14444" name="Equation" r:id="rId10" imgW="114300" imgH="165100" progId="Equation.DSMT4">
                  <p:embed/>
                </p:oleObj>
              </mc:Choice>
              <mc:Fallback>
                <p:oleObj name="Equation" r:id="rId10" imgW="114300" imgH="165100" progId="Equation.DSMT4">
                  <p:embed/>
                  <p:pic>
                    <p:nvPicPr>
                      <p:cNvPr id="0" name=""/>
                      <p:cNvPicPr/>
                      <p:nvPr/>
                    </p:nvPicPr>
                    <p:blipFill>
                      <a:blip r:embed="rId9"/>
                      <a:stretch>
                        <a:fillRect/>
                      </a:stretch>
                    </p:blipFill>
                    <p:spPr>
                      <a:xfrm>
                        <a:off x="5397500" y="3594100"/>
                        <a:ext cx="114300" cy="165100"/>
                      </a:xfrm>
                      <a:prstGeom prst="rect">
                        <a:avLst/>
                      </a:prstGeom>
                    </p:spPr>
                  </p:pic>
                </p:oleObj>
              </mc:Fallback>
            </mc:AlternateContent>
          </a:graphicData>
        </a:graphic>
      </p:graphicFrame>
      <p:sp>
        <p:nvSpPr>
          <p:cNvPr id="3" name="TextBox 2"/>
          <p:cNvSpPr txBox="1"/>
          <p:nvPr/>
        </p:nvSpPr>
        <p:spPr>
          <a:xfrm>
            <a:off x="2271889" y="4261556"/>
            <a:ext cx="184666" cy="369332"/>
          </a:xfrm>
          <a:prstGeom prst="rect">
            <a:avLst/>
          </a:prstGeom>
          <a:noFill/>
        </p:spPr>
        <p:txBody>
          <a:bodyPr wrap="none" rtlCol="0">
            <a:spAutoFit/>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18562218"/>
              </p:ext>
            </p:extLst>
          </p:nvPr>
        </p:nvGraphicFramePr>
        <p:xfrm>
          <a:off x="1295400" y="2819400"/>
          <a:ext cx="3657600" cy="990600"/>
        </p:xfrm>
        <a:graphic>
          <a:graphicData uri="http://schemas.openxmlformats.org/presentationml/2006/ole">
            <mc:AlternateContent xmlns:mc="http://schemas.openxmlformats.org/markup-compatibility/2006">
              <mc:Choice xmlns:v="urn:schemas-microsoft-com:vml" Requires="v">
                <p:oleObj spid="_x0000_s14445" name="Equation" r:id="rId11" imgW="723900" imgH="190500" progId="Equation.DSMT4">
                  <p:embed/>
                </p:oleObj>
              </mc:Choice>
              <mc:Fallback>
                <p:oleObj name="Equation" r:id="rId11" imgW="723900" imgH="190500" progId="Equation.DSMT4">
                  <p:embed/>
                  <p:pic>
                    <p:nvPicPr>
                      <p:cNvPr id="0" name=""/>
                      <p:cNvPicPr/>
                      <p:nvPr/>
                    </p:nvPicPr>
                    <p:blipFill>
                      <a:blip r:embed="rId12"/>
                      <a:stretch>
                        <a:fillRect/>
                      </a:stretch>
                    </p:blipFill>
                    <p:spPr>
                      <a:xfrm>
                        <a:off x="1295400" y="2819400"/>
                        <a:ext cx="3657600" cy="990600"/>
                      </a:xfrm>
                      <a:prstGeom prst="rect">
                        <a:avLst/>
                      </a:prstGeom>
                    </p:spPr>
                  </p:pic>
                </p:oleObj>
              </mc:Fallback>
            </mc:AlternateContent>
          </a:graphicData>
        </a:graphic>
      </p:graphicFrame>
      <p:sp>
        <p:nvSpPr>
          <p:cNvPr id="9" name="TextBox 8"/>
          <p:cNvSpPr txBox="1"/>
          <p:nvPr/>
        </p:nvSpPr>
        <p:spPr>
          <a:xfrm>
            <a:off x="1295400" y="5486400"/>
            <a:ext cx="7696200" cy="1077218"/>
          </a:xfrm>
          <a:prstGeom prst="rect">
            <a:avLst/>
          </a:prstGeom>
          <a:noFill/>
        </p:spPr>
        <p:txBody>
          <a:bodyPr wrap="square" rtlCol="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Ratios may form </a:t>
            </a:r>
            <a:r>
              <a:rPr lang="en-US"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cycles</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any given length</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5257800" y="3505200"/>
            <a:ext cx="3505200" cy="99060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chemeClr val="accent3"/>
                </a:solidFill>
              </a:rPr>
              <a:t>Spreadsheet-based </a:t>
            </a:r>
          </a:p>
          <a:p>
            <a:r>
              <a:rPr lang="en-US" sz="2800" b="1" dirty="0" smtClean="0">
                <a:ln/>
                <a:solidFill>
                  <a:schemeClr val="accent3"/>
                </a:solidFill>
              </a:rPr>
              <a:t>experiment</a:t>
            </a:r>
            <a:endParaRPr lang="en-US" sz="2800" b="1" dirty="0">
              <a:ln/>
              <a:solidFill>
                <a:schemeClr val="accent3"/>
              </a:solidFill>
            </a:endParaRPr>
          </a:p>
        </p:txBody>
      </p:sp>
    </p:spTree>
    <p:extLst>
      <p:ext uri="{BB962C8B-B14F-4D97-AF65-F5344CB8AC3E}">
        <p14:creationId xmlns:p14="http://schemas.microsoft.com/office/powerpoint/2010/main" val="217743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67600" cy="990600"/>
          </a:xfrm>
        </p:spPr>
        <p:txBody>
          <a:bodyPr>
            <a:normAutofit fontScale="90000"/>
          </a:bodyPr>
          <a:lstStyle/>
          <a:p>
            <a:r>
              <a:rPr lang="en-US" sz="3200" b="1" dirty="0" smtClean="0">
                <a:effectLst/>
              </a:rPr>
              <a:t/>
            </a:r>
            <a:br>
              <a:rPr lang="en-US" sz="3200" b="1" dirty="0" smtClean="0">
                <a:effectLst/>
              </a:rPr>
            </a:br>
            <a:r>
              <a:rPr lang="en-US" sz="3200" dirty="0" smtClean="0">
                <a:effectLst/>
              </a:rPr>
              <a:t/>
            </a:r>
            <a:br>
              <a:rPr lang="en-US" sz="3200" dirty="0" smtClean="0">
                <a:effectLst/>
              </a:rPr>
            </a:br>
            <a:r>
              <a:rPr lang="en-US" sz="3200" dirty="0" smtClean="0">
                <a:effectLst/>
              </a:rPr>
              <a:t/>
            </a:r>
            <a:br>
              <a:rPr lang="en-US" sz="3200" dirty="0" smtClean="0">
                <a:effectLst/>
              </a:rPr>
            </a:br>
            <a:r>
              <a:rPr lang="en-US" sz="3200" dirty="0">
                <a:effectLst/>
              </a:rPr>
              <a:t/>
            </a:r>
            <a:br>
              <a:rPr lang="en-US" sz="3200" dirty="0">
                <a:effectLst/>
              </a:rPr>
            </a:br>
            <a:r>
              <a:rPr lang="en-US" sz="3200" dirty="0" smtClean="0">
                <a:effectLst/>
              </a:rPr>
              <a:t/>
            </a:r>
            <a:br>
              <a:rPr lang="en-US" sz="3200" dirty="0" smtClean="0">
                <a:effectLst/>
              </a:rPr>
            </a:br>
            <a:r>
              <a:rPr lang="en-US" sz="3200" dirty="0">
                <a:effectLst/>
              </a:rPr>
              <a:t/>
            </a:r>
            <a:br>
              <a:rPr lang="en-US" sz="3200" dirty="0">
                <a:effectLst/>
              </a:rPr>
            </a:br>
            <a:r>
              <a:rPr lang="en-US" sz="3200" b="1" dirty="0" smtClean="0">
                <a:effectLst/>
              </a:rPr>
              <a:t>Capstone </a:t>
            </a:r>
            <a:r>
              <a:rPr lang="en-US" sz="3200" b="1" dirty="0">
                <a:effectLst/>
              </a:rPr>
              <a:t>course </a:t>
            </a:r>
            <a:r>
              <a:rPr lang="en-US" sz="3200" b="1" dirty="0" smtClean="0">
                <a:effectLst/>
              </a:rPr>
              <a:t>assignment</a:t>
            </a:r>
            <a:r>
              <a:rPr lang="en-US" sz="3200" dirty="0" smtClean="0">
                <a:effectLst/>
              </a:rPr>
              <a:t>: </a:t>
            </a:r>
            <a:br>
              <a:rPr lang="en-US" sz="3200" dirty="0" smtClean="0">
                <a:effectLst/>
              </a:rPr>
            </a:br>
            <a:r>
              <a:rPr lang="en-US" sz="3200" dirty="0" smtClean="0">
                <a:effectLst/>
              </a:rPr>
              <a:t>Consider the equation</a:t>
            </a:r>
            <a:br>
              <a:rPr lang="en-US" sz="3200" dirty="0" smtClean="0">
                <a:effectLst/>
              </a:rPr>
            </a:br>
            <a:r>
              <a:rPr lang="en-US" sz="3200" dirty="0">
                <a:effectLst/>
              </a:rPr>
              <a:t/>
            </a:r>
            <a:br>
              <a:rPr lang="en-US" sz="3200" dirty="0">
                <a:effectLst/>
              </a:rPr>
            </a:br>
            <a:r>
              <a:rPr lang="en-US" sz="3200" dirty="0" smtClean="0">
                <a:effectLst/>
              </a:rPr>
              <a:t/>
            </a:r>
            <a:br>
              <a:rPr lang="en-US" sz="3200" dirty="0" smtClean="0">
                <a:effectLst/>
              </a:rPr>
            </a:br>
            <a:r>
              <a:rPr lang="en-US" sz="3200" dirty="0" smtClean="0">
                <a:effectLst/>
              </a:rPr>
              <a:t>a modification </a:t>
            </a:r>
            <a:r>
              <a:rPr lang="en-US" sz="3200" dirty="0">
                <a:effectLst/>
              </a:rPr>
              <a:t>of </a:t>
            </a:r>
            <a:r>
              <a:rPr lang="en-US" sz="3200" dirty="0" smtClean="0">
                <a:effectLst/>
              </a:rPr>
              <a:t>the equation </a:t>
            </a:r>
            <a:r>
              <a:rPr lang="en-US" sz="3200" dirty="0">
                <a:effectLst/>
              </a:rPr>
              <a:t/>
            </a:r>
            <a:br>
              <a:rPr lang="en-US" sz="3200" dirty="0">
                <a:effectLst/>
              </a:rPr>
            </a:br>
            <a:r>
              <a:rPr lang="en-US" sz="3200" dirty="0">
                <a:effectLst/>
              </a:rPr>
              <a:t> 										</a:t>
            </a:r>
            <a:br>
              <a:rPr lang="en-US" sz="3200" dirty="0">
                <a:effectLst/>
              </a:rPr>
            </a:br>
            <a:endParaRPr lang="en-US" sz="3200" dirty="0"/>
          </a:p>
        </p:txBody>
      </p:sp>
      <p:sp>
        <p:nvSpPr>
          <p:cNvPr id="3" name="Content Placeholder 2"/>
          <p:cNvSpPr>
            <a:spLocks noGrp="1"/>
          </p:cNvSpPr>
          <p:nvPr>
            <p:ph idx="1"/>
          </p:nvPr>
        </p:nvSpPr>
        <p:spPr>
          <a:xfrm>
            <a:off x="1143000" y="3352800"/>
            <a:ext cx="7696200" cy="5715000"/>
          </a:xfrm>
        </p:spPr>
        <p:txBody>
          <a:bodyPr/>
          <a:lstStyle/>
          <a:p>
            <a:pPr marL="82296" indent="0">
              <a:buNone/>
            </a:pPr>
            <a:r>
              <a:rPr lang="en-US" dirty="0" smtClean="0"/>
              <a:t>Using an integrated spreadsheet (</a:t>
            </a:r>
            <a:r>
              <a:rPr lang="en-US" i="1" dirty="0" smtClean="0"/>
              <a:t>Maple, Wolfram Alpha </a:t>
            </a:r>
            <a:r>
              <a:rPr lang="en-US" dirty="0" smtClean="0"/>
              <a:t>and the </a:t>
            </a:r>
            <a:r>
              <a:rPr lang="en-US" i="1" dirty="0" smtClean="0"/>
              <a:t>Graphing Calculator</a:t>
            </a:r>
            <a:r>
              <a:rPr lang="en-US" dirty="0" smtClean="0"/>
              <a:t>), find </a:t>
            </a:r>
            <a:r>
              <a:rPr lang="en-US" i="1" dirty="0" smtClean="0"/>
              <a:t>a</a:t>
            </a:r>
            <a:r>
              <a:rPr lang="en-US" dirty="0" smtClean="0"/>
              <a:t> and </a:t>
            </a:r>
            <a:r>
              <a:rPr lang="en-US" i="1" dirty="0" smtClean="0"/>
              <a:t>b</a:t>
            </a:r>
            <a:r>
              <a:rPr lang="en-US" dirty="0" smtClean="0"/>
              <a:t> responsible for the cycles of period seven, that is</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256513241"/>
              </p:ext>
            </p:extLst>
          </p:nvPr>
        </p:nvGraphicFramePr>
        <p:xfrm>
          <a:off x="1371600" y="2514600"/>
          <a:ext cx="6172200" cy="753390"/>
        </p:xfrm>
        <a:graphic>
          <a:graphicData uri="http://schemas.openxmlformats.org/presentationml/2006/ole">
            <mc:AlternateContent xmlns:mc="http://schemas.openxmlformats.org/markup-compatibility/2006">
              <mc:Choice xmlns:v="urn:schemas-microsoft-com:vml" Requires="v">
                <p:oleObj spid="_x0000_s22571" name="Equation" r:id="rId3" imgW="1663700" imgH="203200" progId="Equation.DSMT4">
                  <p:embed/>
                </p:oleObj>
              </mc:Choice>
              <mc:Fallback>
                <p:oleObj name="Equation" r:id="rId3" imgW="1663700" imgH="203200" progId="Equation.DSMT4">
                  <p:embed/>
                  <p:pic>
                    <p:nvPicPr>
                      <p:cNvPr id="0" name=""/>
                      <p:cNvPicPr/>
                      <p:nvPr/>
                    </p:nvPicPr>
                    <p:blipFill>
                      <a:blip r:embed="rId4"/>
                      <a:stretch>
                        <a:fillRect/>
                      </a:stretch>
                    </p:blipFill>
                    <p:spPr>
                      <a:xfrm>
                        <a:off x="1371600" y="2514600"/>
                        <a:ext cx="6172200" cy="75339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78587063"/>
              </p:ext>
            </p:extLst>
          </p:nvPr>
        </p:nvGraphicFramePr>
        <p:xfrm>
          <a:off x="1143000" y="990600"/>
          <a:ext cx="7998588" cy="762000"/>
        </p:xfrm>
        <a:graphic>
          <a:graphicData uri="http://schemas.openxmlformats.org/presentationml/2006/ole">
            <mc:AlternateContent xmlns:mc="http://schemas.openxmlformats.org/markup-compatibility/2006">
              <mc:Choice xmlns:v="urn:schemas-microsoft-com:vml" Requires="v">
                <p:oleObj spid="_x0000_s22572" name="Equation" r:id="rId5" imgW="2133600" imgH="203200" progId="Equation.DSMT4">
                  <p:embed/>
                </p:oleObj>
              </mc:Choice>
              <mc:Fallback>
                <p:oleObj name="Equation" r:id="rId5" imgW="2133600" imgH="203200" progId="Equation.DSMT4">
                  <p:embed/>
                  <p:pic>
                    <p:nvPicPr>
                      <p:cNvPr id="0" name=""/>
                      <p:cNvPicPr/>
                      <p:nvPr/>
                    </p:nvPicPr>
                    <p:blipFill>
                      <a:blip r:embed="rId6"/>
                      <a:stretch>
                        <a:fillRect/>
                      </a:stretch>
                    </p:blipFill>
                    <p:spPr>
                      <a:xfrm>
                        <a:off x="1143000" y="990600"/>
                        <a:ext cx="7998588" cy="762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15746438"/>
              </p:ext>
            </p:extLst>
          </p:nvPr>
        </p:nvGraphicFramePr>
        <p:xfrm>
          <a:off x="1981200" y="5867400"/>
          <a:ext cx="5040312" cy="754063"/>
        </p:xfrm>
        <a:graphic>
          <a:graphicData uri="http://schemas.openxmlformats.org/presentationml/2006/ole">
            <mc:AlternateContent xmlns:mc="http://schemas.openxmlformats.org/markup-compatibility/2006">
              <mc:Choice xmlns:v="urn:schemas-microsoft-com:vml" Requires="v">
                <p:oleObj spid="_x0000_s22573" name="Equation" r:id="rId7" imgW="1358900" imgH="203200" progId="Equation.DSMT4">
                  <p:embed/>
                </p:oleObj>
              </mc:Choice>
              <mc:Fallback>
                <p:oleObj name="Equation" r:id="rId7" imgW="1358900" imgH="203200" progId="Equation.DSMT4">
                  <p:embed/>
                  <p:pic>
                    <p:nvPicPr>
                      <p:cNvPr id="0" name=""/>
                      <p:cNvPicPr/>
                      <p:nvPr/>
                    </p:nvPicPr>
                    <p:blipFill>
                      <a:blip r:embed="rId8"/>
                      <a:stretch>
                        <a:fillRect/>
                      </a:stretch>
                    </p:blipFill>
                    <p:spPr>
                      <a:xfrm>
                        <a:off x="1981200" y="5867400"/>
                        <a:ext cx="5040312" cy="754063"/>
                      </a:xfrm>
                      <a:prstGeom prst="rect">
                        <a:avLst/>
                      </a:prstGeom>
                    </p:spPr>
                  </p:pic>
                </p:oleObj>
              </mc:Fallback>
            </mc:AlternateContent>
          </a:graphicData>
        </a:graphic>
      </p:graphicFrame>
    </p:spTree>
    <p:extLst>
      <p:ext uri="{BB962C8B-B14F-4D97-AF65-F5344CB8AC3E}">
        <p14:creationId xmlns:p14="http://schemas.microsoft.com/office/powerpoint/2010/main" val="2715742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1995</TotalTime>
  <Words>360</Words>
  <Application>Microsoft Macintosh PowerPoint</Application>
  <PresentationFormat>On-screen Show (4:3)</PresentationFormat>
  <Paragraphs>58</Paragraphs>
  <Slides>19</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Solstice</vt:lpstr>
      <vt:lpstr>Equation</vt:lpstr>
      <vt:lpstr>MathType 6.0 Equation</vt:lpstr>
      <vt:lpstr>INTEGRATED SPREADSHEETS AS A PARADIGM OF TYPE II TECHNOLOGY APPLICATIONS IN MATHEMATICS TEACHER EDUCATION</vt:lpstr>
      <vt:lpstr>Geography of SUNY Potsdam </vt:lpstr>
      <vt:lpstr>A graduate level secondary mathematics education  capstone course</vt:lpstr>
      <vt:lpstr>Two types of technology application: Type I &amp; Type 2 (Maddux, 1984)</vt:lpstr>
      <vt:lpstr>Structures and descriptors of signature pedagogy (Shulman, 2005)</vt:lpstr>
      <vt:lpstr>FIBONACCI NUMBERS AND THE GOLDEN RATIO   </vt:lpstr>
      <vt:lpstr>FROM THE GOLDEN RATIO TO GENERALIZED GOLDEN RATIOS  </vt:lpstr>
      <vt:lpstr>FROM THE GOLDEN RATIO TO GENERALIZED GOLDEN RATIOS  </vt:lpstr>
      <vt:lpstr>      Capstone course assignment:  Consider the equation   a modification of the equation              </vt:lpstr>
      <vt:lpstr>Using Maple</vt:lpstr>
      <vt:lpstr>Using Maple</vt:lpstr>
      <vt:lpstr>Using Maple</vt:lpstr>
      <vt:lpstr>Using Wolfram Alpha</vt:lpstr>
      <vt:lpstr>From Maple to the Graphing Calculator</vt:lpstr>
      <vt:lpstr>Spreadsheet confirms cycle of period seven</vt:lpstr>
      <vt:lpstr>   From Pascal’s triangle to an open problem in mathematics:  Fibonacci-like polynomials don’t have complex roots </vt:lpstr>
      <vt:lpstr>Conclusion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PRE-COLLEGE MATHEMATICS:  THEORY, PEDAGOGY, TOOLS</dc:title>
  <dc:creator>Sergei</dc:creator>
  <cp:lastModifiedBy>Sergei Abramovich</cp:lastModifiedBy>
  <cp:revision>105</cp:revision>
  <cp:lastPrinted>2016-03-15T11:59:42Z</cp:lastPrinted>
  <dcterms:created xsi:type="dcterms:W3CDTF">2014-03-04T00:59:00Z</dcterms:created>
  <dcterms:modified xsi:type="dcterms:W3CDTF">2016-03-15T12:01:17Z</dcterms:modified>
</cp:coreProperties>
</file>